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44" r:id="rId30"/>
    <p:sldId id="343" r:id="rId31"/>
  </p:sldIdLst>
  <p:sldSz cx="12192000" cy="6858000"/>
  <p:notesSz cx="6858000" cy="9144000"/>
  <p:embeddedFontLst>
    <p:embeddedFont>
      <p:font typeface="Malgun Gothic" panose="020B0503020000020004" pitchFamily="50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Exo Light" panose="020B0600000101010101" charset="0"/>
      <p:regular r:id="rId39"/>
      <p:bold r:id="rId40"/>
      <p:italic r:id="rId41"/>
      <p:boldItalic r:id="rId42"/>
    </p:embeddedFont>
    <p:embeddedFont>
      <p:font typeface="Open Sans ExtraBold" panose="020B0906030804020204" pitchFamily="34" charset="0"/>
      <p:bold r:id="rId43"/>
      <p:boldItalic r:id="rId44"/>
    </p:embeddedFont>
    <p:embeddedFont>
      <p:font typeface="Open Sans SemiBold" panose="020B0706030804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9181F8-8F88-4FF4-B7B0-A0759BBED407}">
  <a:tblStyle styleId="{149181F8-8F88-4FF4-B7B0-A0759BBED40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CE02D4-F04E-44E8-8E78-B57EB8082D6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921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6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3154892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60892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  <a:defRPr sz="2667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 sz="1333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13"/>
              </a:spcBef>
              <a:spcAft>
                <a:spcPts val="0"/>
              </a:spcAft>
              <a:buClr>
                <a:srgbClr val="888888"/>
              </a:buClr>
              <a:buSzPts val="1067"/>
              <a:buNone/>
              <a:defRPr sz="1067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7154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�"/>
              <a:defRPr sz="1867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7154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�"/>
              <a:defRPr sz="1867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3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 b="1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4pPr>
            <a:lvl5pPr marL="2286000" lvl="4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5pPr>
            <a:lvl6pPr marL="2743200" lvl="5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6pPr>
            <a:lvl7pPr marL="3200400" lvl="6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7pPr>
            <a:lvl8pPr marL="3657600" lvl="7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8pPr>
            <a:lvl9pPr marL="4114800" lvl="8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4pPr>
            <a:lvl5pPr marL="2286000" lvl="4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5pPr>
            <a:lvl6pPr marL="2743200" lvl="5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6pPr>
            <a:lvl7pPr marL="3200400" lvl="6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7pPr>
            <a:lvl8pPr marL="3657600" lvl="7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8pPr>
            <a:lvl9pPr marL="4114800" lvl="8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 b="1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4pPr>
            <a:lvl5pPr marL="2286000" lvl="4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5pPr>
            <a:lvl6pPr marL="2743200" lvl="5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6pPr>
            <a:lvl7pPr marL="3200400" lvl="6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7pPr>
            <a:lvl8pPr marL="3657600" lvl="7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8pPr>
            <a:lvl9pPr marL="4114800" lvl="8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4pPr>
            <a:lvl5pPr marL="2286000" lvl="4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5pPr>
            <a:lvl6pPr marL="2743200" lvl="5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6pPr>
            <a:lvl7pPr marL="3200400" lvl="6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7pPr>
            <a:lvl8pPr marL="3657600" lvl="7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8pPr>
            <a:lvl9pPr marL="4114800" lvl="8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2383367" y="182034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�"/>
              <a:defRPr sz="2133"/>
            </a:lvl1pPr>
            <a:lvl2pPr marL="914400" lvl="1" indent="-347154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�"/>
              <a:defRPr sz="1867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4pPr>
            <a:lvl5pPr marL="2286000" lvl="4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5pPr>
            <a:lvl6pPr marL="2743200" lvl="5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6pPr>
            <a:lvl7pPr marL="3200400" lvl="6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7pPr>
            <a:lvl8pPr marL="3657600" lvl="7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8pPr>
            <a:lvl9pPr marL="4114800" lvl="8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304800" y="956734"/>
            <a:ext cx="2005542" cy="31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3"/>
              <a:buNone/>
              <a:defRPr sz="933"/>
            </a:lvl1pPr>
            <a:lvl2pPr marL="914400" lvl="1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67"/>
              <a:buNone/>
              <a:defRPr sz="667"/>
            </a:lvl3pPr>
            <a:lvl4pPr marL="1828800" lvl="3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3"/>
              <a:buNone/>
              <a:defRPr sz="933"/>
            </a:lvl1pPr>
            <a:lvl2pPr marL="914400" lvl="1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67"/>
              <a:buNone/>
              <a:defRPr sz="667"/>
            </a:lvl3pPr>
            <a:lvl4pPr marL="1828800" lvl="3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3"/>
              <a:buFont typeface="Calibri"/>
              <a:buNone/>
              <a:defRPr sz="29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�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7154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�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1284521" y="4515865"/>
            <a:ext cx="77729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우리집에서 떠나는 국내 여행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1194620" y="1057462"/>
            <a:ext cx="14014947" cy="358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4" b="0" i="0" u="none" strike="noStrike" cap="none">
                <a:solidFill>
                  <a:srgbClr val="75CFB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+</a:t>
            </a:r>
            <a:r>
              <a:rPr lang="en-US" sz="11334" b="0" i="0" u="none" strike="noStrike" cap="none">
                <a:solidFill>
                  <a:srgbClr val="BBDFC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82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4" b="0" i="0" u="none" strike="noStrike" cap="none">
                <a:solidFill>
                  <a:srgbClr val="75CFB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</a:t>
            </a:r>
            <a:r>
              <a:rPr lang="en-US" sz="11334" b="0" i="0" u="none" strike="noStrike" cap="none">
                <a:solidFill>
                  <a:srgbClr val="BBDFC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RI</a:t>
            </a:r>
            <a:r>
              <a:rPr lang="en-US" sz="11334" b="0" i="0" u="none" strike="noStrike" cap="none">
                <a:solidFill>
                  <a:srgbClr val="FFC47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</a:t>
            </a:r>
            <a:endParaRPr sz="1200" b="0" i="0" u="none" strike="noStrike" cap="none">
              <a:solidFill>
                <a:srgbClr val="FFC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6389" y="1283152"/>
            <a:ext cx="2876517" cy="288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6397" y="2703064"/>
            <a:ext cx="2884238" cy="288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 rotWithShape="1">
          <a:blip r:embed="rId5">
            <a:alphaModFix/>
          </a:blip>
          <a:srcRect t="14105" b="34746"/>
          <a:stretch/>
        </p:blipFill>
        <p:spPr>
          <a:xfrm>
            <a:off x="1320609" y="2672525"/>
            <a:ext cx="2865700" cy="288347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/>
          <p:nvPr/>
        </p:nvSpPr>
        <p:spPr>
          <a:xfrm>
            <a:off x="1243372" y="2662962"/>
            <a:ext cx="289292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Trip Info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6"/>
          <p:cNvSpPr txBox="1"/>
          <p:nvPr/>
        </p:nvSpPr>
        <p:spPr>
          <a:xfrm>
            <a:off x="8444205" y="4971220"/>
            <a:ext cx="26727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Planner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6"/>
          <p:cNvSpPr txBox="1"/>
          <p:nvPr/>
        </p:nvSpPr>
        <p:spPr>
          <a:xfrm>
            <a:off x="6618809" y="1260373"/>
            <a:ext cx="4295956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 API 를 통해 여행 계획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작성할 수 있는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마이 플래너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제공, 자유롭게 계획을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 삭제 변경 할 수 있으며, 소개하고 있는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여행지 외에 지도에 포함된 모든 장소 계획에 추가가능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방문일 별 로 장소 간의 폴리 라인 기능 제공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4880996" y="1289760"/>
            <a:ext cx="28608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6"/>
          <p:cNvSpPr txBox="1"/>
          <p:nvPr/>
        </p:nvSpPr>
        <p:spPr>
          <a:xfrm>
            <a:off x="3246950" y="4689125"/>
            <a:ext cx="4295956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유저들 간에 자유롭게 소통가능한 자유 게시판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여행지의 경험을 담는 후기 글 게시판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유저와 관리자의 소통을 돕는 QnA 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그 외 비밀 글 기능을 통해 프라이버시 보호 및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관리자는 공지사항 작성 가능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6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04</a:t>
            </a: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/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제공기능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6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6"/>
          <p:cNvSpPr txBox="1"/>
          <p:nvPr/>
        </p:nvSpPr>
        <p:spPr>
          <a:xfrm>
            <a:off x="1277235" y="1288010"/>
            <a:ext cx="429595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 7개 지역의 관광명소, 숙소, 맛집 정보를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소개하고, 그 장소에 대한 후기를 남길 수 있어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소개 글 외에 더 상세한 정보를 얻을 수 있고,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추천 기능을 통해 인기장소에 대한 정보를 쉽게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얻을 수 있으며, 마이페이지 찜목록에 장소 추가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하여 저장하는 기능 제공 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/>
        </p:nvSpPr>
        <p:spPr>
          <a:xfrm>
            <a:off x="-4657792" y="1407056"/>
            <a:ext cx="7612655" cy="347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DFC8"/>
              </a:buClr>
              <a:buSzPts val="22001"/>
              <a:buFont typeface="Open Sans SemiBold"/>
              <a:buNone/>
            </a:pPr>
            <a:r>
              <a:rPr lang="en-US" sz="22001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22001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</a:t>
            </a:r>
            <a:r>
              <a:rPr lang="en-US" sz="22001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7"/>
          <p:cNvSpPr txBox="1"/>
          <p:nvPr/>
        </p:nvSpPr>
        <p:spPr>
          <a:xfrm>
            <a:off x="3826331" y="1852370"/>
            <a:ext cx="9799967" cy="25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Arial"/>
              <a:buNone/>
            </a:pPr>
            <a:r>
              <a:rPr lang="en-US" sz="7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sz="7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Arial"/>
              <a:buNone/>
            </a:pPr>
            <a:r>
              <a:rPr lang="en-US" sz="7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프로세스/ ERD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7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7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05 /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프로세스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588103" y="2405415"/>
            <a:ext cx="52805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비회원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48"/>
          <p:cNvGrpSpPr/>
          <p:nvPr/>
        </p:nvGrpSpPr>
        <p:grpSpPr>
          <a:xfrm>
            <a:off x="1978090" y="2342021"/>
            <a:ext cx="218501" cy="569374"/>
            <a:chOff x="6100237" y="1162478"/>
            <a:chExt cx="327752" cy="854061"/>
          </a:xfrm>
        </p:grpSpPr>
        <p:pic>
          <p:nvPicPr>
            <p:cNvPr id="377" name="Google Shape;377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54" y="1162478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37" y="1688804"/>
              <a:ext cx="327735" cy="327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cxnSp>
        <p:nvCxnSpPr>
          <p:cNvPr id="379" name="Google Shape;379;p48"/>
          <p:cNvCxnSpPr/>
          <p:nvPr/>
        </p:nvCxnSpPr>
        <p:spPr>
          <a:xfrm rot="10800000">
            <a:off x="-121298" y="3022607"/>
            <a:ext cx="11981542" cy="0"/>
          </a:xfrm>
          <a:prstGeom prst="straightConnector1">
            <a:avLst/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380" name="Google Shape;380;p48"/>
          <p:cNvSpPr/>
          <p:nvPr/>
        </p:nvSpPr>
        <p:spPr>
          <a:xfrm>
            <a:off x="3191221" y="1405467"/>
            <a:ext cx="1730298" cy="1224247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48"/>
          <p:cNvCxnSpPr/>
          <p:nvPr/>
        </p:nvCxnSpPr>
        <p:spPr>
          <a:xfrm rot="10800000" flipH="1">
            <a:off x="4031764" y="3023282"/>
            <a:ext cx="581" cy="139129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382" name="Google Shape;382;p48"/>
          <p:cNvSpPr/>
          <p:nvPr/>
        </p:nvSpPr>
        <p:spPr>
          <a:xfrm>
            <a:off x="5852233" y="3295374"/>
            <a:ext cx="1730298" cy="1363596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48"/>
          <p:cNvCxnSpPr/>
          <p:nvPr/>
        </p:nvCxnSpPr>
        <p:spPr>
          <a:xfrm rot="10800000" flipH="1">
            <a:off x="6717382" y="3022608"/>
            <a:ext cx="2324" cy="158464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384" name="Google Shape;384;p48"/>
          <p:cNvSpPr/>
          <p:nvPr/>
        </p:nvSpPr>
        <p:spPr>
          <a:xfrm>
            <a:off x="8665592" y="3657723"/>
            <a:ext cx="1730298" cy="1754032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p48"/>
          <p:cNvCxnSpPr/>
          <p:nvPr/>
        </p:nvCxnSpPr>
        <p:spPr>
          <a:xfrm rot="10800000">
            <a:off x="9530741" y="3022609"/>
            <a:ext cx="0" cy="47601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386" name="Google Shape;386;p48"/>
          <p:cNvSpPr/>
          <p:nvPr/>
        </p:nvSpPr>
        <p:spPr>
          <a:xfrm>
            <a:off x="3191221" y="3306567"/>
            <a:ext cx="1730298" cy="1323690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8"/>
          <p:cNvSpPr/>
          <p:nvPr/>
        </p:nvSpPr>
        <p:spPr>
          <a:xfrm>
            <a:off x="3552869" y="248135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메뉴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6087577" y="3181071"/>
            <a:ext cx="1259609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지역 키워드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8"/>
          <p:cNvSpPr/>
          <p:nvPr/>
        </p:nvSpPr>
        <p:spPr>
          <a:xfrm>
            <a:off x="8831563" y="3498624"/>
            <a:ext cx="1398355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상세페이지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8"/>
          <p:cNvSpPr/>
          <p:nvPr/>
        </p:nvSpPr>
        <p:spPr>
          <a:xfrm>
            <a:off x="3445005" y="3181071"/>
            <a:ext cx="1218082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3349445" y="1455473"/>
            <a:ext cx="1572071" cy="98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로고(MAIN 이동가능)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48"/>
          <p:cNvCxnSpPr/>
          <p:nvPr/>
        </p:nvCxnSpPr>
        <p:spPr>
          <a:xfrm>
            <a:off x="4031764" y="279924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393" name="Google Shape;393;p48"/>
          <p:cNvSpPr txBox="1"/>
          <p:nvPr/>
        </p:nvSpPr>
        <p:spPr>
          <a:xfrm>
            <a:off x="6042943" y="3580248"/>
            <a:ext cx="1572071" cy="98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둘러보기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관광지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숙소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맛집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8"/>
          <p:cNvSpPr txBox="1"/>
          <p:nvPr/>
        </p:nvSpPr>
        <p:spPr>
          <a:xfrm>
            <a:off x="8802361" y="3974639"/>
            <a:ext cx="1572071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소개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이미지, 소개 글, 주소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지도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후기 글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- (열람만 가능)</a:t>
            </a:r>
            <a:endParaRPr/>
          </a:p>
        </p:txBody>
      </p:sp>
      <p:sp>
        <p:nvSpPr>
          <p:cNvPr id="395" name="Google Shape;395;p48"/>
          <p:cNvSpPr txBox="1"/>
          <p:nvPr/>
        </p:nvSpPr>
        <p:spPr>
          <a:xfrm>
            <a:off x="3349446" y="3753586"/>
            <a:ext cx="157207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전체,자유,후기,Qn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- (열람만 가능)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게시글 검색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8"/>
          <p:cNvSpPr/>
          <p:nvPr/>
        </p:nvSpPr>
        <p:spPr>
          <a:xfrm>
            <a:off x="5811668" y="1114583"/>
            <a:ext cx="1730298" cy="1512112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6173316" y="247833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8"/>
          <p:cNvSpPr txBox="1"/>
          <p:nvPr/>
        </p:nvSpPr>
        <p:spPr>
          <a:xfrm>
            <a:off x="6035212" y="1183682"/>
            <a:ext cx="1572071" cy="12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검색 창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지역 키워드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전국 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관광지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전국 숙소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전국 맛집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p48"/>
          <p:cNvCxnSpPr/>
          <p:nvPr/>
        </p:nvCxnSpPr>
        <p:spPr>
          <a:xfrm>
            <a:off x="6719089" y="279622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round/>
            <a:headEnd type="none" w="sm" len="sm"/>
            <a:tailEnd type="oval" w="med" len="med"/>
          </a:ln>
        </p:spPr>
      </p:cxn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49"/>
          <p:cNvCxnSpPr/>
          <p:nvPr/>
        </p:nvCxnSpPr>
        <p:spPr>
          <a:xfrm rot="10800000">
            <a:off x="-121298" y="3022607"/>
            <a:ext cx="11981542" cy="0"/>
          </a:xfrm>
          <a:prstGeom prst="straightConnector1">
            <a:avLst/>
          </a:prstGeom>
          <a:noFill/>
          <a:ln w="25400" cap="flat" cmpd="sng">
            <a:solidFill>
              <a:srgbClr val="595959"/>
            </a:solidFill>
            <a:prstDash val="solid"/>
            <a:miter lim="800000"/>
            <a:headEnd type="stealth" w="med" len="med"/>
            <a:tailEnd type="none" w="sm" len="sm"/>
          </a:ln>
        </p:spPr>
      </p:cxnSp>
      <p:sp>
        <p:nvSpPr>
          <p:cNvPr id="405" name="Google Shape;405;p49"/>
          <p:cNvSpPr/>
          <p:nvPr/>
        </p:nvSpPr>
        <p:spPr>
          <a:xfrm>
            <a:off x="2666288" y="952281"/>
            <a:ext cx="1730298" cy="167743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06" name="Google Shape;406;p49"/>
          <p:cNvCxnSpPr/>
          <p:nvPr/>
        </p:nvCxnSpPr>
        <p:spPr>
          <a:xfrm rot="10800000" flipH="1">
            <a:off x="3506831" y="3023282"/>
            <a:ext cx="581" cy="139129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07" name="Google Shape;407;p49"/>
          <p:cNvSpPr/>
          <p:nvPr/>
        </p:nvSpPr>
        <p:spPr>
          <a:xfrm>
            <a:off x="4963230" y="3295373"/>
            <a:ext cx="1730298" cy="1397923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08" name="Google Shape;408;p49"/>
          <p:cNvCxnSpPr/>
          <p:nvPr/>
        </p:nvCxnSpPr>
        <p:spPr>
          <a:xfrm rot="10800000" flipH="1">
            <a:off x="5828379" y="3022608"/>
            <a:ext cx="2324" cy="158464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09" name="Google Shape;409;p49"/>
          <p:cNvSpPr/>
          <p:nvPr/>
        </p:nvSpPr>
        <p:spPr>
          <a:xfrm>
            <a:off x="7243186" y="3657722"/>
            <a:ext cx="1730298" cy="2145397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10" name="Google Shape;410;p49"/>
          <p:cNvCxnSpPr/>
          <p:nvPr/>
        </p:nvCxnSpPr>
        <p:spPr>
          <a:xfrm rot="10800000">
            <a:off x="8108335" y="3022609"/>
            <a:ext cx="0" cy="47601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11" name="Google Shape;411;p49"/>
          <p:cNvSpPr/>
          <p:nvPr/>
        </p:nvSpPr>
        <p:spPr>
          <a:xfrm>
            <a:off x="2666288" y="3306567"/>
            <a:ext cx="1730298" cy="2145400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12" name="Google Shape;412;p49"/>
          <p:cNvCxnSpPr/>
          <p:nvPr/>
        </p:nvCxnSpPr>
        <p:spPr>
          <a:xfrm rot="10800000" flipH="1">
            <a:off x="10411141" y="3022608"/>
            <a:ext cx="2324" cy="158464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13" name="Google Shape;413;p49"/>
          <p:cNvSpPr/>
          <p:nvPr/>
        </p:nvSpPr>
        <p:spPr>
          <a:xfrm>
            <a:off x="3027936" y="248135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메뉴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9"/>
          <p:cNvSpPr/>
          <p:nvPr/>
        </p:nvSpPr>
        <p:spPr>
          <a:xfrm>
            <a:off x="5198574" y="3181071"/>
            <a:ext cx="1259609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지역 키워드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7409157" y="3498624"/>
            <a:ext cx="1398355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상세페이지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2920072" y="3181071"/>
            <a:ext cx="1218082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9"/>
          <p:cNvSpPr txBox="1"/>
          <p:nvPr/>
        </p:nvSpPr>
        <p:spPr>
          <a:xfrm>
            <a:off x="2824513" y="1082689"/>
            <a:ext cx="1572071" cy="12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로고(MAIN 이동가능)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 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플래너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49"/>
          <p:cNvCxnSpPr/>
          <p:nvPr/>
        </p:nvCxnSpPr>
        <p:spPr>
          <a:xfrm>
            <a:off x="3506831" y="279924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19" name="Google Shape;419;p49"/>
          <p:cNvSpPr txBox="1"/>
          <p:nvPr/>
        </p:nvSpPr>
        <p:spPr>
          <a:xfrm>
            <a:off x="5153940" y="3580248"/>
            <a:ext cx="1572071" cy="98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둘러보기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관광지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숙소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맛집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7379955" y="3974639"/>
            <a:ext cx="1572071" cy="16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소개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이미지, 소개 글, 주소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지도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후기 글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- (댓글만 작성가능)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찜 목록 추가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좋아요 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9"/>
          <p:cNvSpPr txBox="1"/>
          <p:nvPr/>
        </p:nvSpPr>
        <p:spPr>
          <a:xfrm>
            <a:off x="2824513" y="3650945"/>
            <a:ext cx="1730298" cy="168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자유, 후기, QNA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글 작성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글 수정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글 삭제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댓글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좋아요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게시글 검색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9592515" y="3295375"/>
            <a:ext cx="1730298" cy="1333670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23" name="Google Shape;423;p49"/>
          <p:cNvSpPr/>
          <p:nvPr/>
        </p:nvSpPr>
        <p:spPr>
          <a:xfrm>
            <a:off x="9827859" y="3181071"/>
            <a:ext cx="1259609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9783225" y="3580248"/>
            <a:ext cx="1572071" cy="98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나의 정보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회원정보 수정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비밀 번호 변경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찜 목록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9"/>
          <p:cNvSpPr/>
          <p:nvPr/>
        </p:nvSpPr>
        <p:spPr>
          <a:xfrm>
            <a:off x="4920958" y="952281"/>
            <a:ext cx="1730298" cy="167743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26" name="Google Shape;426;p49"/>
          <p:cNvSpPr/>
          <p:nvPr/>
        </p:nvSpPr>
        <p:spPr>
          <a:xfrm>
            <a:off x="5282606" y="248135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5153833" y="1109751"/>
            <a:ext cx="1572071" cy="12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검색 창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지역 키워드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전국 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관광지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전국 숙소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전국 맛집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8" name="Google Shape;428;p49"/>
          <p:cNvCxnSpPr/>
          <p:nvPr/>
        </p:nvCxnSpPr>
        <p:spPr>
          <a:xfrm>
            <a:off x="5828379" y="279924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29" name="Google Shape;429;p49"/>
          <p:cNvSpPr txBox="1"/>
          <p:nvPr/>
        </p:nvSpPr>
        <p:spPr>
          <a:xfrm>
            <a:off x="588104" y="2405415"/>
            <a:ext cx="19163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회원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49"/>
          <p:cNvGrpSpPr/>
          <p:nvPr/>
        </p:nvGrpSpPr>
        <p:grpSpPr>
          <a:xfrm>
            <a:off x="1978090" y="2342021"/>
            <a:ext cx="218501" cy="569374"/>
            <a:chOff x="6100237" y="1162478"/>
            <a:chExt cx="327752" cy="854061"/>
          </a:xfrm>
        </p:grpSpPr>
        <p:pic>
          <p:nvPicPr>
            <p:cNvPr id="431" name="Google Shape;431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54" y="1162478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37" y="1688804"/>
              <a:ext cx="327735" cy="327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sp>
        <p:nvSpPr>
          <p:cNvPr id="433" name="Google Shape;433;p49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05 /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프로세스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9"/>
          <p:cNvSpPr txBox="1"/>
          <p:nvPr/>
        </p:nvSpPr>
        <p:spPr>
          <a:xfrm>
            <a:off x="934095" y="629973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9"/>
          <p:cNvSpPr/>
          <p:nvPr/>
        </p:nvSpPr>
        <p:spPr>
          <a:xfrm>
            <a:off x="9583184" y="1128554"/>
            <a:ext cx="1730298" cy="1501160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36" name="Google Shape;436;p49"/>
          <p:cNvSpPr/>
          <p:nvPr/>
        </p:nvSpPr>
        <p:spPr>
          <a:xfrm>
            <a:off x="9944832" y="248135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플래너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9741409" y="1287544"/>
            <a:ext cx="1572071" cy="98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플래너 목록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플래너 작성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삭제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플래너 상세 보기 및 수정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49"/>
          <p:cNvCxnSpPr/>
          <p:nvPr/>
        </p:nvCxnSpPr>
        <p:spPr>
          <a:xfrm>
            <a:off x="10414396" y="279924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50"/>
          <p:cNvCxnSpPr/>
          <p:nvPr/>
        </p:nvCxnSpPr>
        <p:spPr>
          <a:xfrm rot="10800000">
            <a:off x="-121298" y="3022607"/>
            <a:ext cx="11981542" cy="0"/>
          </a:xfrm>
          <a:prstGeom prst="straightConnector1">
            <a:avLst/>
          </a:prstGeom>
          <a:noFill/>
          <a:ln w="25400" cap="flat" cmpd="sng">
            <a:solidFill>
              <a:srgbClr val="595959"/>
            </a:solidFill>
            <a:prstDash val="solid"/>
            <a:miter lim="800000"/>
            <a:headEnd type="stealth" w="med" len="med"/>
            <a:tailEnd type="none" w="sm" len="sm"/>
          </a:ln>
        </p:spPr>
      </p:cxnSp>
      <p:sp>
        <p:nvSpPr>
          <p:cNvPr id="444" name="Google Shape;444;p50"/>
          <p:cNvSpPr/>
          <p:nvPr/>
        </p:nvSpPr>
        <p:spPr>
          <a:xfrm>
            <a:off x="3191221" y="782754"/>
            <a:ext cx="1730298" cy="1846961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45" name="Google Shape;445;p50"/>
          <p:cNvCxnSpPr/>
          <p:nvPr/>
        </p:nvCxnSpPr>
        <p:spPr>
          <a:xfrm rot="10800000" flipH="1">
            <a:off x="4031764" y="3023282"/>
            <a:ext cx="581" cy="139129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46" name="Google Shape;446;p50"/>
          <p:cNvSpPr/>
          <p:nvPr/>
        </p:nvSpPr>
        <p:spPr>
          <a:xfrm>
            <a:off x="5852233" y="3295373"/>
            <a:ext cx="1730298" cy="1913281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47" name="Google Shape;447;p50"/>
          <p:cNvCxnSpPr/>
          <p:nvPr/>
        </p:nvCxnSpPr>
        <p:spPr>
          <a:xfrm rot="10800000" flipH="1">
            <a:off x="6717382" y="3022608"/>
            <a:ext cx="2324" cy="158464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48" name="Google Shape;448;p50"/>
          <p:cNvSpPr/>
          <p:nvPr/>
        </p:nvSpPr>
        <p:spPr>
          <a:xfrm>
            <a:off x="8665592" y="3657722"/>
            <a:ext cx="1730298" cy="2136583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49" name="Google Shape;449;p50"/>
          <p:cNvCxnSpPr/>
          <p:nvPr/>
        </p:nvCxnSpPr>
        <p:spPr>
          <a:xfrm rot="10800000">
            <a:off x="9530741" y="3022609"/>
            <a:ext cx="0" cy="47601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50" name="Google Shape;450;p50"/>
          <p:cNvSpPr/>
          <p:nvPr/>
        </p:nvSpPr>
        <p:spPr>
          <a:xfrm>
            <a:off x="3191221" y="3306566"/>
            <a:ext cx="1730298" cy="2374255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51" name="Google Shape;451;p50"/>
          <p:cNvSpPr/>
          <p:nvPr/>
        </p:nvSpPr>
        <p:spPr>
          <a:xfrm>
            <a:off x="3552869" y="248135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메뉴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0"/>
          <p:cNvSpPr/>
          <p:nvPr/>
        </p:nvSpPr>
        <p:spPr>
          <a:xfrm>
            <a:off x="6087577" y="3181071"/>
            <a:ext cx="1259609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지역 키워드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0"/>
          <p:cNvSpPr/>
          <p:nvPr/>
        </p:nvSpPr>
        <p:spPr>
          <a:xfrm>
            <a:off x="8831563" y="3498624"/>
            <a:ext cx="1398355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상세페이지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0"/>
          <p:cNvSpPr/>
          <p:nvPr/>
        </p:nvSpPr>
        <p:spPr>
          <a:xfrm>
            <a:off x="3445005" y="3181071"/>
            <a:ext cx="1218082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3349446" y="922487"/>
            <a:ext cx="1572071" cy="145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로고(MAIN 이동가능)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컨텐츠 등록하기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 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플래너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p50"/>
          <p:cNvCxnSpPr/>
          <p:nvPr/>
        </p:nvCxnSpPr>
        <p:spPr>
          <a:xfrm>
            <a:off x="4031764" y="279924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57" name="Google Shape;457;p50"/>
          <p:cNvSpPr txBox="1"/>
          <p:nvPr/>
        </p:nvSpPr>
        <p:spPr>
          <a:xfrm>
            <a:off x="6042943" y="3580248"/>
            <a:ext cx="1572071" cy="151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둘러보기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관광지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숙소</a:t>
            </a:r>
            <a:endParaRPr sz="105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맛집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정보 수정 및 컨텐츠 삭제 가능</a:t>
            </a:r>
            <a:endParaRPr sz="105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0"/>
          <p:cNvSpPr txBox="1"/>
          <p:nvPr/>
        </p:nvSpPr>
        <p:spPr>
          <a:xfrm>
            <a:off x="8802361" y="3974639"/>
            <a:ext cx="1572071" cy="160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소개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이미지, 소개 글, 주소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지도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후기 글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- (댓글만 작성가능)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찜 목록 추가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좋아요 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0"/>
          <p:cNvSpPr txBox="1"/>
          <p:nvPr/>
        </p:nvSpPr>
        <p:spPr>
          <a:xfrm>
            <a:off x="3349446" y="3650945"/>
            <a:ext cx="1708842" cy="1913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자유, 후기, QNA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공자 사항 </a:t>
            </a: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작성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공지 사항 수정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공지 사항 삭제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QnA 댓글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게시글, 댓글 관리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좋아요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- 게시글 검색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0"/>
          <p:cNvSpPr/>
          <p:nvPr/>
        </p:nvSpPr>
        <p:spPr>
          <a:xfrm>
            <a:off x="5811668" y="786111"/>
            <a:ext cx="1730298" cy="184058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61" name="Google Shape;461;p50"/>
          <p:cNvSpPr/>
          <p:nvPr/>
        </p:nvSpPr>
        <p:spPr>
          <a:xfrm>
            <a:off x="6173316" y="247833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0"/>
          <p:cNvSpPr txBox="1"/>
          <p:nvPr/>
        </p:nvSpPr>
        <p:spPr>
          <a:xfrm>
            <a:off x="5969895" y="796248"/>
            <a:ext cx="1572071" cy="1913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검색 창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지역 키워드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전국 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관광지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전국 숙소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전국 맛집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정보 수정 및 컨텐츠 삭제 가능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7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50"/>
          <p:cNvCxnSpPr/>
          <p:nvPr/>
        </p:nvCxnSpPr>
        <p:spPr>
          <a:xfrm>
            <a:off x="6719089" y="279622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64" name="Google Shape;464;p50"/>
          <p:cNvSpPr txBox="1"/>
          <p:nvPr/>
        </p:nvSpPr>
        <p:spPr>
          <a:xfrm>
            <a:off x="588104" y="2405415"/>
            <a:ext cx="19163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5" name="Google Shape;465;p50"/>
          <p:cNvGrpSpPr/>
          <p:nvPr/>
        </p:nvGrpSpPr>
        <p:grpSpPr>
          <a:xfrm>
            <a:off x="1978090" y="2342021"/>
            <a:ext cx="218501" cy="569374"/>
            <a:chOff x="6100237" y="1162478"/>
            <a:chExt cx="327752" cy="854061"/>
          </a:xfrm>
        </p:grpSpPr>
        <p:pic>
          <p:nvPicPr>
            <p:cNvPr id="466" name="Google Shape;466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54" y="1162478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37" y="1688804"/>
              <a:ext cx="327735" cy="327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sp>
        <p:nvSpPr>
          <p:cNvPr id="468" name="Google Shape;468;p50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05 /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프로세스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0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8665592" y="1035404"/>
            <a:ext cx="1730298" cy="1591291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8882957" y="2478332"/>
            <a:ext cx="1330939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컨텐츠 등록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 txBox="1"/>
          <p:nvPr/>
        </p:nvSpPr>
        <p:spPr>
          <a:xfrm>
            <a:off x="8823819" y="1130055"/>
            <a:ext cx="1572071" cy="12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컨텐츠 등록정보 기입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이미지 3장 등록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좌표 설정 후 지도 에 위치 띄우기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등록, 수정, 삭제</a:t>
            </a:r>
            <a:endParaRPr sz="1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50"/>
          <p:cNvCxnSpPr/>
          <p:nvPr/>
        </p:nvCxnSpPr>
        <p:spPr>
          <a:xfrm>
            <a:off x="9530741" y="279622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05 / ERD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346" y="559389"/>
            <a:ext cx="10233687" cy="5712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1"/>
          <p:cNvSpPr txBox="1"/>
          <p:nvPr/>
        </p:nvSpPr>
        <p:spPr>
          <a:xfrm>
            <a:off x="-4657792" y="1407056"/>
            <a:ext cx="7612655" cy="347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DFC8"/>
              </a:buClr>
              <a:buSzPts val="22001"/>
              <a:buFont typeface="Open Sans SemiBold"/>
              <a:buNone/>
            </a:pPr>
            <a:r>
              <a:rPr lang="en-US" sz="22001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22001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7</a:t>
            </a:r>
            <a:r>
              <a:rPr lang="en-US" sz="22001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1"/>
          <p:cNvSpPr txBox="1"/>
          <p:nvPr/>
        </p:nvSpPr>
        <p:spPr>
          <a:xfrm>
            <a:off x="3826331" y="1852370"/>
            <a:ext cx="9799967" cy="25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Arial"/>
              <a:buNone/>
            </a:pPr>
            <a:r>
              <a:rPr lang="en-US" sz="7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&amp; 기능</a:t>
            </a:r>
            <a:endParaRPr sz="7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Arial"/>
              <a:buNone/>
            </a:pPr>
            <a:r>
              <a:rPr lang="en-US" sz="7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조성혁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71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71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308486" y="3537732"/>
            <a:ext cx="5570410" cy="6349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2"/>
          <p:cNvSpPr txBox="1"/>
          <p:nvPr/>
        </p:nvSpPr>
        <p:spPr>
          <a:xfrm>
            <a:off x="813106" y="922269"/>
            <a:ext cx="52805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&amp; 기능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72"/>
          <p:cNvSpPr txBox="1"/>
          <p:nvPr/>
        </p:nvSpPr>
        <p:spPr>
          <a:xfrm>
            <a:off x="2797861" y="2891842"/>
            <a:ext cx="2294991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 화면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지역 별 컨텐츠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컨텐츠 상세보기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-  좋아요 , 찜 기능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-  댓글 작성 기능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 컨텐츠 등록,수정,삭제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 기능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952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6" name="Google Shape;716;p72"/>
          <p:cNvGrpSpPr/>
          <p:nvPr/>
        </p:nvGrpSpPr>
        <p:grpSpPr>
          <a:xfrm>
            <a:off x="7094529" y="1185075"/>
            <a:ext cx="4114286" cy="1895215"/>
            <a:chOff x="11808667" y="1576276"/>
            <a:chExt cx="6171429" cy="2842823"/>
          </a:xfrm>
        </p:grpSpPr>
        <p:sp>
          <p:nvSpPr>
            <p:cNvPr id="717" name="Google Shape;717;p72"/>
            <p:cNvSpPr txBox="1"/>
            <p:nvPr/>
          </p:nvSpPr>
          <p:spPr>
            <a:xfrm>
              <a:off x="11808667" y="1576276"/>
              <a:ext cx="6171429" cy="415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java</a:t>
              </a:r>
              <a:endParaRPr/>
            </a:p>
          </p:txBody>
        </p:sp>
        <p:sp>
          <p:nvSpPr>
            <p:cNvPr id="718" name="Google Shape;718;p72"/>
            <p:cNvSpPr txBox="1"/>
            <p:nvPr/>
          </p:nvSpPr>
          <p:spPr>
            <a:xfrm>
              <a:off x="11903905" y="1995358"/>
              <a:ext cx="4457523" cy="2423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SHController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SHResponseController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SHService    SHServiceImpl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SHDao          SHDaoImpl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TourApplication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Admin_Interceptor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9" name="Google Shape;719;p72"/>
          <p:cNvGrpSpPr/>
          <p:nvPr/>
        </p:nvGrpSpPr>
        <p:grpSpPr>
          <a:xfrm>
            <a:off x="7090909" y="2600922"/>
            <a:ext cx="3119048" cy="1122582"/>
            <a:chOff x="11903907" y="3700047"/>
            <a:chExt cx="4678572" cy="1683872"/>
          </a:xfrm>
        </p:grpSpPr>
        <p:sp>
          <p:nvSpPr>
            <p:cNvPr id="720" name="Google Shape;720;p72"/>
            <p:cNvSpPr txBox="1"/>
            <p:nvPr/>
          </p:nvSpPr>
          <p:spPr>
            <a:xfrm>
              <a:off x="11903907" y="3700047"/>
              <a:ext cx="4678572" cy="69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resources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2"/>
            <p:cNvSpPr txBox="1"/>
            <p:nvPr/>
          </p:nvSpPr>
          <p:spPr>
            <a:xfrm>
              <a:off x="11959751" y="4414423"/>
              <a:ext cx="2789984" cy="9694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SHMapper.xml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72"/>
          <p:cNvGrpSpPr/>
          <p:nvPr/>
        </p:nvGrpSpPr>
        <p:grpSpPr>
          <a:xfrm>
            <a:off x="7088179" y="3544465"/>
            <a:ext cx="3041524" cy="2393688"/>
            <a:chOff x="11808667" y="5733511"/>
            <a:chExt cx="4562286" cy="1820015"/>
          </a:xfrm>
        </p:grpSpPr>
        <p:sp>
          <p:nvSpPr>
            <p:cNvPr id="723" name="Google Shape;723;p72"/>
            <p:cNvSpPr txBox="1"/>
            <p:nvPr/>
          </p:nvSpPr>
          <p:spPr>
            <a:xfrm>
              <a:off x="11808667" y="5733511"/>
              <a:ext cx="4562286" cy="210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view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2"/>
            <p:cNvSpPr txBox="1"/>
            <p:nvPr/>
          </p:nvSpPr>
          <p:spPr>
            <a:xfrm>
              <a:off x="11956656" y="5944675"/>
              <a:ext cx="3558744" cy="1608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Index.jsp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allList.jsp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detail.jsp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Local.jsp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localAllList.jsp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searchView.jsp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updateContentFrom.jsp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updateContentResult.jsp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deleteContentResult.jsp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uploadContentForm.jsp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uplioadContentResult.jsp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sp>
        <p:nvSpPr>
          <p:cNvPr id="725" name="Google Shape;725;p72"/>
          <p:cNvSpPr txBox="1"/>
          <p:nvPr/>
        </p:nvSpPr>
        <p:spPr>
          <a:xfrm>
            <a:off x="2797861" y="2235448"/>
            <a:ext cx="41142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조성혁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6" name="Google Shape;726;p72"/>
          <p:cNvGrpSpPr/>
          <p:nvPr/>
        </p:nvGrpSpPr>
        <p:grpSpPr>
          <a:xfrm>
            <a:off x="3453398" y="858875"/>
            <a:ext cx="218501" cy="569374"/>
            <a:chOff x="6100237" y="1162478"/>
            <a:chExt cx="327752" cy="854061"/>
          </a:xfrm>
        </p:grpSpPr>
        <p:pic>
          <p:nvPicPr>
            <p:cNvPr id="727" name="Google Shape;727;p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00254" y="1162478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00237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9" name="Google Shape;729;p72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07 /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 &amp;  기능    조성혁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72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3"/>
          <p:cNvSpPr txBox="1"/>
          <p:nvPr/>
        </p:nvSpPr>
        <p:spPr>
          <a:xfrm>
            <a:off x="1285673" y="282390"/>
            <a:ext cx="98716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메인 화면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4175" y="2045523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3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[캡션] 사진에 대한 부가설명을 써주세요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73"/>
          <p:cNvSpPr txBox="1"/>
          <p:nvPr/>
        </p:nvSpPr>
        <p:spPr>
          <a:xfrm>
            <a:off x="7047439" y="1736720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헤더의 지역 클릭 시 해당 지역의 콘텐츠들만 나오는 local.jsp로 이동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517" y="1088086"/>
            <a:ext cx="5712634" cy="23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3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1" name="Google Shape;741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516" y="3429000"/>
            <a:ext cx="5712634" cy="274592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3"/>
          <p:cNvSpPr/>
          <p:nvPr/>
        </p:nvSpPr>
        <p:spPr>
          <a:xfrm>
            <a:off x="958095" y="1470212"/>
            <a:ext cx="4671740" cy="26650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3" name="Google Shape;743;p73"/>
          <p:cNvCxnSpPr>
            <a:stCxn id="742" idx="3"/>
            <a:endCxn id="736" idx="1"/>
          </p:cNvCxnSpPr>
          <p:nvPr/>
        </p:nvCxnSpPr>
        <p:spPr>
          <a:xfrm>
            <a:off x="5629835" y="1603466"/>
            <a:ext cx="1084200" cy="54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4" name="Google Shape;744;p73"/>
          <p:cNvSpPr txBox="1"/>
          <p:nvPr/>
        </p:nvSpPr>
        <p:spPr>
          <a:xfrm>
            <a:off x="7085600" y="3226807"/>
            <a:ext cx="472965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전체보기 클릭 시 allList.jsp로 이동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4175" y="3468498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3"/>
          <p:cNvSpPr/>
          <p:nvPr/>
        </p:nvSpPr>
        <p:spPr>
          <a:xfrm>
            <a:off x="5253318" y="3966571"/>
            <a:ext cx="488186" cy="1332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7" name="Google Shape;747;p73"/>
          <p:cNvCxnSpPr>
            <a:endCxn id="745" idx="1"/>
          </p:cNvCxnSpPr>
          <p:nvPr/>
        </p:nvCxnSpPr>
        <p:spPr>
          <a:xfrm rot="10800000" flipH="1">
            <a:off x="5741575" y="3567499"/>
            <a:ext cx="972600" cy="390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48" name="Google Shape;748;p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08810" y="3815368"/>
            <a:ext cx="5330233" cy="235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4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지역 화면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8315" y="20605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4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[캡션] 사진에 대한 부가설명을 써주세요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4"/>
          <p:cNvSpPr txBox="1"/>
          <p:nvPr/>
        </p:nvSpPr>
        <p:spPr>
          <a:xfrm>
            <a:off x="7029509" y="1791067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Local.jsp 에서는 해당 지역의 컨텐츠들만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252" y="1088086"/>
            <a:ext cx="5001163" cy="23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4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9" name="Google Shape;759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516" y="3514802"/>
            <a:ext cx="5712634" cy="25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5455" y="3067305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 txBox="1"/>
          <p:nvPr/>
        </p:nvSpPr>
        <p:spPr>
          <a:xfrm>
            <a:off x="7029509" y="2758502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컨텐츠 클릭 시 해당 컨텐츠 상세보기인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Detail.jsp로 이동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74"/>
          <p:cNvSpPr txBox="1"/>
          <p:nvPr/>
        </p:nvSpPr>
        <p:spPr>
          <a:xfrm>
            <a:off x="7190873" y="3508761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74"/>
          <p:cNvSpPr/>
          <p:nvPr/>
        </p:nvSpPr>
        <p:spPr>
          <a:xfrm>
            <a:off x="2689412" y="3716915"/>
            <a:ext cx="1371600" cy="73854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74"/>
          <p:cNvCxnSpPr>
            <a:endCxn id="760" idx="1"/>
          </p:cNvCxnSpPr>
          <p:nvPr/>
        </p:nvCxnSpPr>
        <p:spPr>
          <a:xfrm rot="10800000" flipH="1">
            <a:off x="4079055" y="3166306"/>
            <a:ext cx="2576400" cy="73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/>
        </p:nvSpPr>
        <p:spPr>
          <a:xfrm>
            <a:off x="4669358" y="1110335"/>
            <a:ext cx="2051153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7867" b="0" i="0" u="none" strike="noStrike" cap="none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</a:t>
            </a:r>
            <a:endParaRPr sz="1200" b="0" i="0" u="none" strike="noStrike" cap="none">
              <a:solidFill>
                <a:srgbClr val="FFC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8038096" y="1110335"/>
            <a:ext cx="2051153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7867" b="0" i="0" u="none" strike="noStrike" cap="none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7</a:t>
            </a:r>
            <a:endParaRPr sz="1200" b="0" i="0" u="none" strike="noStrike" cap="none">
              <a:solidFill>
                <a:srgbClr val="FFC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2124295" y="1262917"/>
            <a:ext cx="200807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1269842" y="2879971"/>
            <a:ext cx="2051153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7867" b="0" i="0" u="none" strike="noStrike" cap="none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</a:t>
            </a:r>
            <a:endParaRPr sz="1200" b="0" i="0" u="none" strike="noStrike" cap="none">
              <a:solidFill>
                <a:srgbClr val="FFC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2124295" y="3032553"/>
            <a:ext cx="200807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1269842" y="1110335"/>
            <a:ext cx="2051153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7867" b="0" i="0" u="none" strike="noStrike" cap="none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endParaRPr sz="1200" b="0" i="0" u="none" strike="noStrike" cap="none">
              <a:solidFill>
                <a:srgbClr val="FFC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1269842" y="4649608"/>
            <a:ext cx="2051153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7867" b="0" i="0" u="none" strike="noStrike" cap="none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</a:t>
            </a:r>
            <a:endParaRPr sz="1200" b="0" i="0" u="none" strike="noStrike" cap="none">
              <a:solidFill>
                <a:srgbClr val="FFC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2124295" y="4802189"/>
            <a:ext cx="200807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4669358" y="2879971"/>
            <a:ext cx="2051153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7867" b="0" i="0" u="none" strike="noStrike" cap="none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</a:t>
            </a:r>
            <a:endParaRPr sz="1200" b="0" i="0" u="none" strike="noStrike" cap="none">
              <a:solidFill>
                <a:srgbClr val="FFC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5523810" y="3032553"/>
            <a:ext cx="200807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프로세스 /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4669358" y="4649608"/>
            <a:ext cx="2051153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7867" b="0" i="0" u="none" strike="noStrike" cap="none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6</a:t>
            </a:r>
            <a:endParaRPr sz="1200" b="0" i="0" u="none" strike="noStrike" cap="none">
              <a:solidFill>
                <a:srgbClr val="FFC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5523810" y="4802189"/>
            <a:ext cx="200807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&amp; 기능 구현 /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김우현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8038096" y="2879971"/>
            <a:ext cx="2051153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7867" b="0" i="0" u="none" strike="noStrike" cap="none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8</a:t>
            </a:r>
            <a:endParaRPr sz="1200" b="0" i="0" u="none" strike="noStrike" cap="none">
              <a:solidFill>
                <a:srgbClr val="FFC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8892549" y="3032553"/>
            <a:ext cx="200807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&amp; 기능 구현 /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이혜정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8038096" y="4629546"/>
            <a:ext cx="2051153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7867" b="0" i="0" u="none" strike="noStrike" cap="none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9</a:t>
            </a:r>
            <a:endParaRPr sz="1200" b="0" i="0" u="none" strike="noStrike" cap="none">
              <a:solidFill>
                <a:srgbClr val="FFC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892549" y="4802189"/>
            <a:ext cx="200807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&amp; 기능 구현 /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이진호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5523810" y="1262917"/>
            <a:ext cx="200807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제공기능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8892549" y="1262917"/>
            <a:ext cx="200807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&amp; 기능 구현 /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조성혁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69842" y="2529995"/>
            <a:ext cx="2844445" cy="4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69842" y="4356069"/>
            <a:ext cx="2844445" cy="4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8056175" y="2529995"/>
            <a:ext cx="2844445" cy="4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8056175" y="4356069"/>
            <a:ext cx="2844445" cy="4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663008" y="2529995"/>
            <a:ext cx="2844445" cy="4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663008" y="4356069"/>
            <a:ext cx="2844445" cy="4229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5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컨텐츠 상세 화면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비회원)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4527" y="3896314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5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[캡션] 사진에 대한 부가설명을 써주세요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75"/>
          <p:cNvSpPr txBox="1"/>
          <p:nvPr/>
        </p:nvSpPr>
        <p:spPr>
          <a:xfrm>
            <a:off x="6975721" y="3626840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" name="Google Shape;773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311" y="1088086"/>
            <a:ext cx="4979044" cy="23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5"/>
          <p:cNvSpPr txBox="1"/>
          <p:nvPr/>
        </p:nvSpPr>
        <p:spPr>
          <a:xfrm>
            <a:off x="934095" y="638441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5" name="Google Shape;775;p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243" y="3514802"/>
            <a:ext cx="5467180" cy="25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4527" y="519175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5"/>
          <p:cNvSpPr txBox="1"/>
          <p:nvPr/>
        </p:nvSpPr>
        <p:spPr>
          <a:xfrm>
            <a:off x="6975721" y="4956002"/>
            <a:ext cx="472965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지도는 KakaoMap Api 사용.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75"/>
          <p:cNvSpPr txBox="1"/>
          <p:nvPr/>
        </p:nvSpPr>
        <p:spPr>
          <a:xfrm>
            <a:off x="6975721" y="3643094"/>
            <a:ext cx="4729657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비회원일 경우 열람만 가능.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좋아요,찜 하기,댓글 작성 불가능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4042" y="1088086"/>
            <a:ext cx="4724254" cy="234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6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컨텐츠 상세 화면(회원)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16730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6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[캡션] 사진에 대한 부가설명을 써주세요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76"/>
          <p:cNvSpPr txBox="1"/>
          <p:nvPr/>
        </p:nvSpPr>
        <p:spPr>
          <a:xfrm>
            <a:off x="7038473" y="1403567"/>
            <a:ext cx="4729657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회원일 시 찜 하기 및 좋아요 사용 가능.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찜 할 경우 마이페이지 나의 찜 한 목록에서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확인 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찜, 좋아요, 댓글 기능 모두 ajax로 처리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522" y="1088086"/>
            <a:ext cx="4964623" cy="23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76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0" name="Google Shape;790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584" y="3514802"/>
            <a:ext cx="5546498" cy="25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4440824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6"/>
          <p:cNvSpPr txBox="1"/>
          <p:nvPr/>
        </p:nvSpPr>
        <p:spPr>
          <a:xfrm>
            <a:off x="7063794" y="4171519"/>
            <a:ext cx="4729657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작성 가능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본인이 작성한 댓글만 수정 및 삭제 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 댓글 작성 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76"/>
          <p:cNvSpPr/>
          <p:nvPr/>
        </p:nvSpPr>
        <p:spPr>
          <a:xfrm>
            <a:off x="4828033" y="1403567"/>
            <a:ext cx="536448" cy="24844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4" name="Google Shape;794;p76"/>
          <p:cNvCxnSpPr>
            <a:stCxn id="793" idx="3"/>
            <a:endCxn id="785" idx="1"/>
          </p:cNvCxnSpPr>
          <p:nvPr/>
        </p:nvCxnSpPr>
        <p:spPr>
          <a:xfrm>
            <a:off x="5364481" y="1527792"/>
            <a:ext cx="1322700" cy="24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95" name="Google Shape;795;p76"/>
          <p:cNvCxnSpPr>
            <a:endCxn id="791" idx="1"/>
          </p:cNvCxnSpPr>
          <p:nvPr/>
        </p:nvCxnSpPr>
        <p:spPr>
          <a:xfrm rot="10800000" flipH="1">
            <a:off x="5128179" y="4539825"/>
            <a:ext cx="1559100" cy="27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96" name="Google Shape;796;p76"/>
          <p:cNvSpPr/>
          <p:nvPr/>
        </p:nvSpPr>
        <p:spPr>
          <a:xfrm>
            <a:off x="4546416" y="4693193"/>
            <a:ext cx="536448" cy="21754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7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컨텐츠 상세 화면(회원)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16730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77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[캡션] 사진에 대한 부가설명을 써주세요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77"/>
          <p:cNvSpPr txBox="1"/>
          <p:nvPr/>
        </p:nvSpPr>
        <p:spPr>
          <a:xfrm>
            <a:off x="7038473" y="1403567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수정 클릭 시 댓글을 수정할 수 있는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폼 생성.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522" y="973967"/>
            <a:ext cx="5482034" cy="2319173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7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7" name="Google Shape;807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204" y="3331508"/>
            <a:ext cx="5742352" cy="263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280" y="4194645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7"/>
          <p:cNvSpPr txBox="1"/>
          <p:nvPr/>
        </p:nvSpPr>
        <p:spPr>
          <a:xfrm>
            <a:off x="7067977" y="3992452"/>
            <a:ext cx="472965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수정 완료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77"/>
          <p:cNvSpPr/>
          <p:nvPr/>
        </p:nvSpPr>
        <p:spPr>
          <a:xfrm>
            <a:off x="2115671" y="2369844"/>
            <a:ext cx="652390" cy="2209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1" name="Google Shape;811;p77"/>
          <p:cNvCxnSpPr>
            <a:stCxn id="810" idx="3"/>
            <a:endCxn id="802" idx="1"/>
          </p:cNvCxnSpPr>
          <p:nvPr/>
        </p:nvCxnSpPr>
        <p:spPr>
          <a:xfrm rot="10800000" flipH="1">
            <a:off x="2768061" y="1772022"/>
            <a:ext cx="3919200" cy="708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2" name="Google Shape;812;p77"/>
          <p:cNvCxnSpPr>
            <a:stCxn id="813" idx="3"/>
            <a:endCxn id="808" idx="1"/>
          </p:cNvCxnSpPr>
          <p:nvPr/>
        </p:nvCxnSpPr>
        <p:spPr>
          <a:xfrm rot="10800000" flipH="1">
            <a:off x="2902531" y="4293791"/>
            <a:ext cx="3883800" cy="604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3" name="Google Shape;813;p77"/>
          <p:cNvSpPr/>
          <p:nvPr/>
        </p:nvSpPr>
        <p:spPr>
          <a:xfrm>
            <a:off x="1683455" y="4767888"/>
            <a:ext cx="1219076" cy="26080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8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컨텐츠 상세 화면(회원)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16730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8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[캡션] 사진에 대한 부가설명을 써주세요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78"/>
          <p:cNvSpPr txBox="1"/>
          <p:nvPr/>
        </p:nvSpPr>
        <p:spPr>
          <a:xfrm>
            <a:off x="7038473" y="1403567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삭제 클릭 시 해당 댓글과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 댓글의, 대 댓글까지 함께 삭제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78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3" name="Google Shape;82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2551185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8"/>
          <p:cNvSpPr txBox="1"/>
          <p:nvPr/>
        </p:nvSpPr>
        <p:spPr>
          <a:xfrm>
            <a:off x="7052866" y="2315436"/>
            <a:ext cx="472965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댓글 삭제 완료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0781" y="757184"/>
            <a:ext cx="5546498" cy="257432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78"/>
          <p:cNvSpPr/>
          <p:nvPr/>
        </p:nvSpPr>
        <p:spPr>
          <a:xfrm>
            <a:off x="4844404" y="2405431"/>
            <a:ext cx="238583" cy="1337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7" name="Google Shape;827;p78"/>
          <p:cNvCxnSpPr>
            <a:stCxn id="826" idx="3"/>
          </p:cNvCxnSpPr>
          <p:nvPr/>
        </p:nvCxnSpPr>
        <p:spPr>
          <a:xfrm rot="10800000" flipH="1">
            <a:off x="5082987" y="1772110"/>
            <a:ext cx="1604400" cy="70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28" name="Google Shape;828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187" y="3472128"/>
            <a:ext cx="5198313" cy="25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7279" y="3375968"/>
            <a:ext cx="5198313" cy="242569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8"/>
          <p:cNvSpPr/>
          <p:nvPr/>
        </p:nvSpPr>
        <p:spPr>
          <a:xfrm>
            <a:off x="7736541" y="4782814"/>
            <a:ext cx="3173506" cy="67161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1" name="Google Shape;831;p78"/>
          <p:cNvCxnSpPr>
            <a:endCxn id="823" idx="2"/>
          </p:cNvCxnSpPr>
          <p:nvPr/>
        </p:nvCxnSpPr>
        <p:spPr>
          <a:xfrm rot="10800000">
            <a:off x="6786280" y="2749187"/>
            <a:ext cx="1120500" cy="2033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9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컨텐츠 상세 화면(관리자)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16730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9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[캡션] 사진에 대한 부가설명을 써주세요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79"/>
          <p:cNvSpPr txBox="1"/>
          <p:nvPr/>
        </p:nvSpPr>
        <p:spPr>
          <a:xfrm>
            <a:off x="7021695" y="1445512"/>
            <a:ext cx="4729657" cy="7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관리자일 시 해당 컨텐츠 수정 및 삭제 가능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0" name="Google Shape;840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371" y="1088086"/>
            <a:ext cx="4928924" cy="23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79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2" name="Google Shape;842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980" y="3514802"/>
            <a:ext cx="5529706" cy="25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4440824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9"/>
          <p:cNvSpPr txBox="1"/>
          <p:nvPr/>
        </p:nvSpPr>
        <p:spPr>
          <a:xfrm>
            <a:off x="7047016" y="4213464"/>
            <a:ext cx="472965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관리자는 모든 댓글 수정 삭제 가능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79"/>
          <p:cNvSpPr/>
          <p:nvPr/>
        </p:nvSpPr>
        <p:spPr>
          <a:xfrm>
            <a:off x="1313868" y="1577788"/>
            <a:ext cx="389426" cy="1613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6" name="Google Shape;846;p79"/>
          <p:cNvCxnSpPr>
            <a:stCxn id="845" idx="3"/>
            <a:endCxn id="837" idx="1"/>
          </p:cNvCxnSpPr>
          <p:nvPr/>
        </p:nvCxnSpPr>
        <p:spPr>
          <a:xfrm>
            <a:off x="1703294" y="1658471"/>
            <a:ext cx="4983900" cy="113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7" name="Google Shape;847;p79"/>
          <p:cNvCxnSpPr>
            <a:endCxn id="843" idx="1"/>
          </p:cNvCxnSpPr>
          <p:nvPr/>
        </p:nvCxnSpPr>
        <p:spPr>
          <a:xfrm rot="10800000" flipH="1">
            <a:off x="4965879" y="4539825"/>
            <a:ext cx="1721400" cy="50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48" name="Google Shape;848;p79"/>
          <p:cNvSpPr/>
          <p:nvPr/>
        </p:nvSpPr>
        <p:spPr>
          <a:xfrm>
            <a:off x="4050628" y="4828960"/>
            <a:ext cx="915168" cy="64361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0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컨텐츠 수정 화면(관리자)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5561" y="1207412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0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[캡션] 사진에 대한 부가설명을 써주세요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0"/>
          <p:cNvSpPr txBox="1"/>
          <p:nvPr/>
        </p:nvSpPr>
        <p:spPr>
          <a:xfrm>
            <a:off x="6966755" y="937938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7" name="Google Shape;85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311" y="878541"/>
            <a:ext cx="5587094" cy="2725272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80"/>
          <p:cNvSpPr txBox="1"/>
          <p:nvPr/>
        </p:nvSpPr>
        <p:spPr>
          <a:xfrm>
            <a:off x="934095" y="638441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5561" y="2502849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80"/>
          <p:cNvSpPr txBox="1"/>
          <p:nvPr/>
        </p:nvSpPr>
        <p:spPr>
          <a:xfrm>
            <a:off x="6966755" y="2233544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 후 수정하기 버튼 클릭 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 완료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80"/>
          <p:cNvSpPr txBox="1"/>
          <p:nvPr/>
        </p:nvSpPr>
        <p:spPr>
          <a:xfrm>
            <a:off x="6966755" y="954192"/>
            <a:ext cx="4729657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컨텐츠에서 수정 클릭 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updateContentForm.jsp로 이동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2" name="Google Shape;862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11" y="2877671"/>
            <a:ext cx="5587094" cy="317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3284129"/>
            <a:ext cx="5161143" cy="2418004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80"/>
          <p:cNvSpPr/>
          <p:nvPr/>
        </p:nvSpPr>
        <p:spPr>
          <a:xfrm>
            <a:off x="7125763" y="4650442"/>
            <a:ext cx="458378" cy="2062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0"/>
          <p:cNvSpPr/>
          <p:nvPr/>
        </p:nvSpPr>
        <p:spPr>
          <a:xfrm>
            <a:off x="6560395" y="3811002"/>
            <a:ext cx="458378" cy="2062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1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컨텐츠 등록 화면(관리자)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1" name="Google Shape;871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1039790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1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[캡션] 사진에 대한 부가설명을 써주세요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1"/>
          <p:cNvSpPr txBox="1"/>
          <p:nvPr/>
        </p:nvSpPr>
        <p:spPr>
          <a:xfrm>
            <a:off x="6957791" y="770316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4" name="Google Shape;874;p81"/>
          <p:cNvPicPr preferRelativeResize="0"/>
          <p:nvPr/>
        </p:nvPicPr>
        <p:blipFill rotWithShape="1">
          <a:blip r:embed="rId4">
            <a:alphaModFix/>
          </a:blip>
          <a:srcRect l="7162" r="7161"/>
          <a:stretch/>
        </p:blipFill>
        <p:spPr>
          <a:xfrm>
            <a:off x="829660" y="708631"/>
            <a:ext cx="5587094" cy="272037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1"/>
          <p:cNvSpPr txBox="1"/>
          <p:nvPr/>
        </p:nvSpPr>
        <p:spPr>
          <a:xfrm>
            <a:off x="934095" y="638441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2679324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1"/>
          <p:cNvSpPr txBox="1"/>
          <p:nvPr/>
        </p:nvSpPr>
        <p:spPr>
          <a:xfrm>
            <a:off x="6957791" y="2410019"/>
            <a:ext cx="4729657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컨텐츠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등록하기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uploadContentForm.jsp로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컨텐츠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81"/>
          <p:cNvSpPr txBox="1"/>
          <p:nvPr/>
        </p:nvSpPr>
        <p:spPr>
          <a:xfrm>
            <a:off x="6957791" y="786570"/>
            <a:ext cx="4729657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관리자로 로그인 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헤더에 컨텐츠 등록하기 보임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81"/>
          <p:cNvSpPr/>
          <p:nvPr/>
        </p:nvSpPr>
        <p:spPr>
          <a:xfrm>
            <a:off x="4225289" y="899300"/>
            <a:ext cx="505968" cy="1850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0" name="Google Shape;880;p81"/>
          <p:cNvCxnSpPr>
            <a:stCxn id="879" idx="3"/>
            <a:endCxn id="871" idx="1"/>
          </p:cNvCxnSpPr>
          <p:nvPr/>
        </p:nvCxnSpPr>
        <p:spPr>
          <a:xfrm>
            <a:off x="4731257" y="991846"/>
            <a:ext cx="1875300" cy="147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81" name="Google Shape;881;p81"/>
          <p:cNvPicPr preferRelativeResize="0"/>
          <p:nvPr/>
        </p:nvPicPr>
        <p:blipFill rotWithShape="1">
          <a:blip r:embed="rId5">
            <a:alphaModFix/>
          </a:blip>
          <a:srcRect l="4798" r="4797"/>
          <a:stretch/>
        </p:blipFill>
        <p:spPr>
          <a:xfrm>
            <a:off x="906256" y="3429000"/>
            <a:ext cx="5587094" cy="2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4510627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1"/>
          <p:cNvSpPr txBox="1"/>
          <p:nvPr/>
        </p:nvSpPr>
        <p:spPr>
          <a:xfrm>
            <a:off x="6957791" y="4241322"/>
            <a:ext cx="4729657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컨텐츠 등록 클릭 시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컨텐츠가 등록되고 등록한 컨텐츠의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상세페이지로 이동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81"/>
          <p:cNvSpPr/>
          <p:nvPr/>
        </p:nvSpPr>
        <p:spPr>
          <a:xfrm>
            <a:off x="2719219" y="3209043"/>
            <a:ext cx="429372" cy="2199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81"/>
          <p:cNvCxnSpPr>
            <a:endCxn id="882" idx="1"/>
          </p:cNvCxnSpPr>
          <p:nvPr/>
        </p:nvCxnSpPr>
        <p:spPr>
          <a:xfrm>
            <a:off x="3225297" y="3307928"/>
            <a:ext cx="3381300" cy="1301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2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검색 기능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1593640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2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[캡션] 사진에 대한 부가설명을 써주세요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82"/>
          <p:cNvSpPr txBox="1"/>
          <p:nvPr/>
        </p:nvSpPr>
        <p:spPr>
          <a:xfrm>
            <a:off x="6957791" y="1324166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4" name="Google Shape;894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552" y="944684"/>
            <a:ext cx="5587094" cy="2620154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2"/>
          <p:cNvSpPr txBox="1"/>
          <p:nvPr/>
        </p:nvSpPr>
        <p:spPr>
          <a:xfrm>
            <a:off x="934095" y="638441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6" name="Google Shape;89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40753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82"/>
          <p:cNvSpPr txBox="1"/>
          <p:nvPr/>
        </p:nvSpPr>
        <p:spPr>
          <a:xfrm>
            <a:off x="6957791" y="3806036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제목이나 지역에 검색내용이 포함되어 있는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컨텐츠들만 나옴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82"/>
          <p:cNvSpPr txBox="1"/>
          <p:nvPr/>
        </p:nvSpPr>
        <p:spPr>
          <a:xfrm>
            <a:off x="6907457" y="1365587"/>
            <a:ext cx="383045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창이나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헤더의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검색창에서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82"/>
          <p:cNvSpPr/>
          <p:nvPr/>
        </p:nvSpPr>
        <p:spPr>
          <a:xfrm>
            <a:off x="2384611" y="1593640"/>
            <a:ext cx="1918447" cy="34192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0" name="Google Shape;900;p82"/>
          <p:cNvCxnSpPr>
            <a:endCxn id="891" idx="1"/>
          </p:cNvCxnSpPr>
          <p:nvPr/>
        </p:nvCxnSpPr>
        <p:spPr>
          <a:xfrm>
            <a:off x="4303197" y="1682441"/>
            <a:ext cx="2303400" cy="1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01" name="Google Shape;901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777" y="3676273"/>
            <a:ext cx="5516113" cy="262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0424" y="1120588"/>
            <a:ext cx="1695290" cy="219832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2"/>
          <p:cNvSpPr/>
          <p:nvPr/>
        </p:nvSpPr>
        <p:spPr>
          <a:xfrm>
            <a:off x="1420424" y="1120588"/>
            <a:ext cx="1695290" cy="21983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4" name="Google Shape;904;p82"/>
          <p:cNvCxnSpPr>
            <a:stCxn id="903" idx="3"/>
            <a:endCxn id="891" idx="1"/>
          </p:cNvCxnSpPr>
          <p:nvPr/>
        </p:nvCxnSpPr>
        <p:spPr>
          <a:xfrm>
            <a:off x="3115714" y="1230504"/>
            <a:ext cx="3490800" cy="46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2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ko-KR" altLang="en-US" sz="1200" dirty="0" err="1"/>
              <a:t>인터셉터</a:t>
            </a:r>
            <a:r>
              <a:rPr lang="ko-KR" altLang="en-US" sz="1200" dirty="0"/>
              <a:t> 기능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1593640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2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[캡션] 사진에 대한 부가설명을 써주세요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82"/>
          <p:cNvSpPr txBox="1"/>
          <p:nvPr/>
        </p:nvSpPr>
        <p:spPr>
          <a:xfrm>
            <a:off x="6957791" y="1324166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4" name="Google Shape;894;p82"/>
          <p:cNvPicPr preferRelativeResize="0"/>
          <p:nvPr/>
        </p:nvPicPr>
        <p:blipFill>
          <a:blip r:embed="rId4"/>
          <a:srcRect/>
          <a:stretch/>
        </p:blipFill>
        <p:spPr>
          <a:xfrm>
            <a:off x="585777" y="1107157"/>
            <a:ext cx="5587094" cy="1010673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2"/>
          <p:cNvSpPr txBox="1"/>
          <p:nvPr/>
        </p:nvSpPr>
        <p:spPr>
          <a:xfrm>
            <a:off x="934095" y="638441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6" name="Google Shape;89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40753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82"/>
          <p:cNvSpPr txBox="1"/>
          <p:nvPr/>
        </p:nvSpPr>
        <p:spPr>
          <a:xfrm>
            <a:off x="6957791" y="3806036"/>
            <a:ext cx="4729657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자동으로 </a:t>
            </a:r>
            <a:r>
              <a:rPr lang="ko-KR" alt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인터셉터되어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메인페이지로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이동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82"/>
          <p:cNvSpPr txBox="1"/>
          <p:nvPr/>
        </p:nvSpPr>
        <p:spPr>
          <a:xfrm>
            <a:off x="6907457" y="1365587"/>
            <a:ext cx="383045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ko-KR" alt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관리자가 아니거나 로그인하지 않고 </a:t>
            </a:r>
            <a:endParaRPr lang="en-US" altLang="ko-KR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ko-KR" altLang="en-US" dirty="0"/>
              <a:t>직접 </a:t>
            </a:r>
            <a:r>
              <a:rPr lang="en-US" altLang="ko-KR" dirty="0" err="1"/>
              <a:t>url</a:t>
            </a:r>
            <a:r>
              <a:rPr lang="ko-KR" altLang="en-US" dirty="0"/>
              <a:t>로 관리자만 사용 가능한 페이지로 이동 시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p82"/>
          <p:cNvPicPr preferRelativeResize="0"/>
          <p:nvPr/>
        </p:nvPicPr>
        <p:blipFill>
          <a:blip r:embed="rId5"/>
          <a:srcRect/>
          <a:stretch/>
        </p:blipFill>
        <p:spPr>
          <a:xfrm>
            <a:off x="585777" y="3272607"/>
            <a:ext cx="5516113" cy="25788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E9BE3C-1FF5-4378-AF4F-17DF40E47B66}"/>
              </a:ext>
            </a:extLst>
          </p:cNvPr>
          <p:cNvSpPr/>
          <p:nvPr/>
        </p:nvSpPr>
        <p:spPr>
          <a:xfrm>
            <a:off x="2017336" y="1593470"/>
            <a:ext cx="3940581" cy="555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1B67B01-E43A-43C1-BE78-4036935E35E6}"/>
              </a:ext>
            </a:extLst>
          </p:cNvPr>
          <p:cNvCxnSpPr>
            <a:cxnSpLocks/>
            <a:endCxn id="891" idx="1"/>
          </p:cNvCxnSpPr>
          <p:nvPr/>
        </p:nvCxnSpPr>
        <p:spPr>
          <a:xfrm flipV="1">
            <a:off x="5957917" y="1692641"/>
            <a:ext cx="648680" cy="170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36307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" name="Google Shape;1630;p124"/>
          <p:cNvGrpSpPr/>
          <p:nvPr/>
        </p:nvGrpSpPr>
        <p:grpSpPr>
          <a:xfrm>
            <a:off x="-228571" y="936993"/>
            <a:ext cx="12552381" cy="4680719"/>
            <a:chOff x="-342857" y="1405489"/>
            <a:chExt cx="18828571" cy="7021078"/>
          </a:xfrm>
        </p:grpSpPr>
        <p:sp>
          <p:nvSpPr>
            <p:cNvPr id="1631" name="Google Shape;1631;p124"/>
            <p:cNvSpPr txBox="1"/>
            <p:nvPr/>
          </p:nvSpPr>
          <p:spPr>
            <a:xfrm>
              <a:off x="-342857" y="1405489"/>
              <a:ext cx="18828571" cy="3955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34">
                  <a:solidFill>
                    <a:srgbClr val="75CFB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TH</a:t>
              </a:r>
              <a:r>
                <a:rPr lang="en-US" sz="16534">
                  <a:solidFill>
                    <a:srgbClr val="BBDFC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AN</a:t>
              </a:r>
              <a:r>
                <a:rPr lang="en-US" sz="16534">
                  <a:solidFill>
                    <a:srgbClr val="FFC47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K</a:t>
              </a:r>
              <a:endParaRPr sz="1200">
                <a:solidFill>
                  <a:srgbClr val="FFC4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124"/>
            <p:cNvSpPr txBox="1"/>
            <p:nvPr/>
          </p:nvSpPr>
          <p:spPr>
            <a:xfrm>
              <a:off x="7038095" y="4471447"/>
              <a:ext cx="10480951" cy="3955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34">
                  <a:solidFill>
                    <a:srgbClr val="BBDFC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Y</a:t>
              </a:r>
              <a:r>
                <a:rPr lang="en-US" sz="16534">
                  <a:solidFill>
                    <a:srgbClr val="FFC47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OU</a:t>
              </a:r>
              <a:endParaRPr sz="1200">
                <a:solidFill>
                  <a:srgbClr val="FFC4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3" name="Google Shape;1633;p124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124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5" name="Google Shape;1635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0681" y="1583255"/>
            <a:ext cx="2023445" cy="1369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/>
        </p:nvSpPr>
        <p:spPr>
          <a:xfrm>
            <a:off x="-4657792" y="1407056"/>
            <a:ext cx="7612655" cy="347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1" b="0" i="0" u="none" strike="noStrike" cap="none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22001" b="0" i="0" u="none" strike="noStrike" cap="none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r>
              <a:rPr lang="en-US" sz="22001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3826331" y="1866350"/>
            <a:ext cx="9799967" cy="304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sz="7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/>
        </p:nvSpPr>
        <p:spPr>
          <a:xfrm>
            <a:off x="6677637" y="3343456"/>
            <a:ext cx="4328719" cy="158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코로나의 여파로 , 해외로는 여행을 나가기 어려워져 국내의 관광명소를 방문할 계획이 있거나, 언젠가 일상을 회복하고 여행을 떠날 계획을 준비하는 분들을 위한 국내관광명소 안내 를 제공.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유동적인 방역지침으로 인하여 선뜻, 예약결제를 통한 계획이 부담스러울 수 있기에,  예약결제를 통한 시스템이 아닌, 국내 여행장소를 선택,  여행을 준비하고, 여행 중에 자신이 세운 계획을 볼 수 있는 플래너 를 제공.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1269841" y="1110337"/>
            <a:ext cx="5557423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Open Sans SemiBold"/>
              <a:buNone/>
            </a:pPr>
            <a:r>
              <a:rPr lang="en-US" sz="7867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*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01 /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1269841" y="1932961"/>
            <a:ext cx="6708089" cy="241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Open Sans SemiBold"/>
              <a:buNone/>
            </a:pPr>
            <a:r>
              <a:rPr lang="en-US" sz="66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About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Open Sans SemiBold"/>
              <a:buNone/>
            </a:pPr>
            <a:r>
              <a:rPr lang="en-US" sz="7867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+82Trip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6677636" y="1382013"/>
            <a:ext cx="432872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 국내 숙박업 46%↑…"고급 숙박, 해외여행 수요 흡수“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코로나19 장기화로 국내 여행 수요 폭발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		         출처:NEWSIS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/>
        </p:nvSpPr>
        <p:spPr>
          <a:xfrm>
            <a:off x="-4657792" y="1407056"/>
            <a:ext cx="7612655" cy="347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1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22001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</a:t>
            </a:r>
            <a:r>
              <a:rPr lang="en-US" sz="22001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3826331" y="3001359"/>
            <a:ext cx="9799967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/>
        </p:nvSpPr>
        <p:spPr>
          <a:xfrm>
            <a:off x="1288889" y="2617276"/>
            <a:ext cx="1898772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18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8776600" y="4596380"/>
            <a:ext cx="2051153" cy="103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34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20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02 /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306;p42"/>
          <p:cNvGrpSpPr/>
          <p:nvPr/>
        </p:nvGrpSpPr>
        <p:grpSpPr>
          <a:xfrm>
            <a:off x="4367468" y="1183920"/>
            <a:ext cx="3457064" cy="1533823"/>
            <a:chOff x="1763704" y="990423"/>
            <a:chExt cx="2620062" cy="1147323"/>
          </a:xfrm>
        </p:grpSpPr>
        <p:pic>
          <p:nvPicPr>
            <p:cNvPr id="307" name="Google Shape;307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3704" y="990423"/>
              <a:ext cx="1616419" cy="1099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93514" y="1038918"/>
              <a:ext cx="1490252" cy="109882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09" name="Google Shape;309;p42"/>
          <p:cNvGraphicFramePr/>
          <p:nvPr/>
        </p:nvGraphicFramePr>
        <p:xfrm>
          <a:off x="2728671" y="3190612"/>
          <a:ext cx="7076650" cy="2070775"/>
        </p:xfrm>
        <a:graphic>
          <a:graphicData uri="http://schemas.openxmlformats.org/drawingml/2006/table">
            <a:tbl>
              <a:tblPr firstRow="1" bandRow="1">
                <a:noFill/>
                <a:tableStyleId>{149181F8-8F88-4FF4-B7B0-A0759BBED407}</a:tableStyleId>
              </a:tblPr>
              <a:tblGrid>
                <a:gridCol w="66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팀장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조성혁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메인,지역,상세 페이지 , 컨텐츠 등록, header 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김우현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회원정보, 로그인/아웃 , 찜 목록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4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이혜정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자유, 후기, Q&amp;A 게시판, footer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이진호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플래너 (kakomap API 이용), SQL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황도원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자료조사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전은총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자료조사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팀원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채정훈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자료조사</a:t>
                      </a:r>
                      <a:endParaRPr sz="15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9175" marR="59175" marT="29575" marB="2957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/>
        </p:nvSpPr>
        <p:spPr>
          <a:xfrm>
            <a:off x="-4657792" y="1407056"/>
            <a:ext cx="7612655" cy="347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1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22001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</a:t>
            </a:r>
            <a:r>
              <a:rPr lang="en-US" sz="22001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3826331" y="3010499"/>
            <a:ext cx="9799967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4" descr="자바 프로젝트 빌드 도구(maven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4561" y="2507057"/>
            <a:ext cx="3310013" cy="10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03 /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4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5" name="Google Shape;325;p44"/>
          <p:cNvGraphicFramePr/>
          <p:nvPr/>
        </p:nvGraphicFramePr>
        <p:xfrm>
          <a:off x="1859143" y="3387609"/>
          <a:ext cx="8584175" cy="2499440"/>
        </p:xfrm>
        <a:graphic>
          <a:graphicData uri="http://schemas.openxmlformats.org/drawingml/2006/table">
            <a:tbl>
              <a:tblPr bandRow="1">
                <a:noFill/>
                <a:tableStyleId>{6FCE02D4-F04E-44E8-8E78-B57EB8082D61}</a:tableStyleId>
              </a:tblPr>
              <a:tblGrid>
                <a:gridCol w="280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Windows 10 pro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Tool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Eclipse(Spring Tool Suite 3 3.9.14.RELEASE)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Database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Oracle 11g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Back-End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Spring boot, Maven, mybatis, Spring-Data-JPA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Front-End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HTML5, CSS3, JavaScript, JQuery, Ajax, JSON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Kakaomap API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Java Version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Java 11.0.12 64-bit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Web Application Server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Apache Tomcat - 9.0.39</a:t>
                      </a:r>
                      <a:endParaRPr sz="14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26" name="Google Shape;326;p44" descr="MyBatis : 설정 및 사용법"/>
          <p:cNvPicPr preferRelativeResize="0"/>
          <p:nvPr/>
        </p:nvPicPr>
        <p:blipFill rotWithShape="1">
          <a:blip r:embed="rId4">
            <a:alphaModFix/>
          </a:blip>
          <a:srcRect b="17122"/>
          <a:stretch/>
        </p:blipFill>
        <p:spPr>
          <a:xfrm>
            <a:off x="6453192" y="1738463"/>
            <a:ext cx="2517031" cy="97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4" descr="how to make a website with javascript"/>
          <p:cNvPicPr preferRelativeResize="0"/>
          <p:nvPr/>
        </p:nvPicPr>
        <p:blipFill rotWithShape="1">
          <a:blip r:embed="rId5">
            <a:alphaModFix/>
          </a:blip>
          <a:srcRect l="6031" t="20717" r="5482" b="21658"/>
          <a:stretch/>
        </p:blipFill>
        <p:spPr>
          <a:xfrm>
            <a:off x="4282741" y="1293103"/>
            <a:ext cx="2339075" cy="101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 descr="post-thumbnai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35675" y="1361125"/>
            <a:ext cx="1752355" cy="9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 descr="post-thumbnail"/>
          <p:cNvPicPr preferRelativeResize="0"/>
          <p:nvPr/>
        </p:nvPicPr>
        <p:blipFill rotWithShape="1">
          <a:blip r:embed="rId7">
            <a:alphaModFix/>
          </a:blip>
          <a:srcRect l="37361" t="9837" r="37145" b="9837"/>
          <a:stretch/>
        </p:blipFill>
        <p:spPr>
          <a:xfrm>
            <a:off x="9573725" y="1361133"/>
            <a:ext cx="1135585" cy="190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 descr="Java : Spring Boot : Jar, Maven, Gradle : 배포하는 방법, 예제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35352" y="2419101"/>
            <a:ext cx="1602000" cy="80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 descr="jQuery : element 존재 여부 체크 방법 : 주의사항, 팁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55602" y="737650"/>
            <a:ext cx="1687913" cy="168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 descr="Get stock quotes using a GET request in JSON format and connect them to  FastReport VCL 6 - Fast Report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55243" y="1384525"/>
            <a:ext cx="667519" cy="83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4" descr="Spring Data JPA - Query 를 이용한 조회 결과를 특정 값으로 반환하기 | Vict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61150" y="2470246"/>
            <a:ext cx="1850804" cy="75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97234" y="2267049"/>
            <a:ext cx="1048318" cy="45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9718" y="2346430"/>
            <a:ext cx="948000" cy="9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71549" y="1254537"/>
            <a:ext cx="948000" cy="10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244688" y="2834095"/>
            <a:ext cx="1530873" cy="40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/>
        </p:nvSpPr>
        <p:spPr>
          <a:xfrm>
            <a:off x="-4657792" y="1407056"/>
            <a:ext cx="7612655" cy="347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DFC8"/>
              </a:buClr>
              <a:buSzPts val="22001"/>
              <a:buFont typeface="Open Sans SemiBold"/>
              <a:buNone/>
            </a:pPr>
            <a:r>
              <a:rPr lang="en-US" sz="22001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22001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</a:t>
            </a:r>
            <a:r>
              <a:rPr lang="en-US" sz="22001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3826331" y="1852370"/>
            <a:ext cx="9799967" cy="25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Arial"/>
              <a:buNone/>
            </a:pPr>
            <a:r>
              <a:rPr lang="en-US" sz="7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sz="7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Arial"/>
              <a:buNone/>
            </a:pPr>
            <a:r>
              <a:rPr lang="en-US" sz="7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제공기능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1332</Words>
  <Application>Microsoft Office PowerPoint</Application>
  <PresentationFormat>와이드스크린</PresentationFormat>
  <Paragraphs>397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Calibri</vt:lpstr>
      <vt:lpstr>Exo Light</vt:lpstr>
      <vt:lpstr>Arial</vt:lpstr>
      <vt:lpstr>Malgun Gothic</vt:lpstr>
      <vt:lpstr>Open Sans SemiBold</vt:lpstr>
      <vt:lpstr>Open Sans ExtraBold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조 성혁</cp:lastModifiedBy>
  <cp:revision>6</cp:revision>
  <dcterms:modified xsi:type="dcterms:W3CDTF">2022-04-21T10:30:44Z</dcterms:modified>
</cp:coreProperties>
</file>